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753600" cy="7315200"/>
  <p:notesSz cx="6858000" cy="9144000"/>
  <p:embeddedFontLst>
    <p:embeddedFont>
      <p:font typeface="Montserrat Light Bold" charset="-52"/>
      <p:regular r:id="rId8"/>
    </p:embeddedFont>
    <p:embeddedFont>
      <p:font typeface="Bodoni FLF Italics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Bodoni FLF Bold"/>
      <p:regular r:id="rId14"/>
    </p:embeddedFont>
    <p:embeddedFont>
      <p:font typeface="Bodoni FLF"/>
      <p:regular r:id="rId15"/>
    </p:embeddedFont>
    <p:embeddedFont>
      <p:font typeface="Montserrat Light" charset="0"/>
      <p:regular r:id="rId16"/>
    </p:embeddedFont>
    <p:embeddedFont>
      <p:font typeface="Caveat Bold" charset="-5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003560"/>
            <a:ext cx="10020336" cy="2314849"/>
          </a:xfrm>
          <a:custGeom>
            <a:avLst/>
            <a:gdLst/>
            <a:ahLst/>
            <a:cxnLst/>
            <a:rect l="l" t="t" r="r" b="b"/>
            <a:pathLst>
              <a:path w="10791545" h="2314849">
                <a:moveTo>
                  <a:pt x="0" y="0"/>
                </a:moveTo>
                <a:lnTo>
                  <a:pt x="10791545" y="0"/>
                </a:lnTo>
                <a:lnTo>
                  <a:pt x="10791545" y="2314849"/>
                </a:lnTo>
                <a:lnTo>
                  <a:pt x="0" y="23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83093" b="-18309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906000" cy="5056298"/>
            <a:chOff x="0" y="0"/>
            <a:chExt cx="13208000" cy="674173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5736" r="5736" b="19618"/>
            <a:stretch>
              <a:fillRect/>
            </a:stretch>
          </p:blipFill>
          <p:spPr>
            <a:xfrm>
              <a:off x="0" y="0"/>
              <a:ext cx="13208000" cy="674173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8521700" y="393523"/>
            <a:ext cx="584865" cy="30782"/>
            <a:chOff x="0" y="0"/>
            <a:chExt cx="12065000" cy="63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65000" cy="635000"/>
            </a:xfrm>
            <a:custGeom>
              <a:avLst/>
              <a:gdLst/>
              <a:ahLst/>
              <a:cxnLst/>
              <a:rect l="l" t="t" r="r" b="b"/>
              <a:pathLst>
                <a:path w="12065000" h="635000">
                  <a:moveTo>
                    <a:pt x="0" y="0"/>
                  </a:moveTo>
                  <a:lnTo>
                    <a:pt x="12065000" y="0"/>
                  </a:lnTo>
                  <a:lnTo>
                    <a:pt x="12065000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897D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31520" y="5671036"/>
            <a:ext cx="7811934" cy="93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702">
                <a:solidFill>
                  <a:srgbClr val="DBDADB"/>
                </a:solidFill>
                <a:latin typeface="Montserrat Light Bold"/>
              </a:rPr>
              <a:t>ТЕСТУВАННЯ ЗАСТОСУНКУ "TEST PRO"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5FBFB"/>
          </a:solidFill>
        </p:spPr>
      </p:sp>
      <p:sp>
        <p:nvSpPr>
          <p:cNvPr id="3" name="AutoShape 3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DBDADB"/>
          </a:solidFill>
        </p:spPr>
      </p:sp>
      <p:sp>
        <p:nvSpPr>
          <p:cNvPr id="4" name="Freeform 4"/>
          <p:cNvSpPr/>
          <p:nvPr/>
        </p:nvSpPr>
        <p:spPr>
          <a:xfrm>
            <a:off x="1019644" y="4162787"/>
            <a:ext cx="1781707" cy="1872196"/>
          </a:xfrm>
          <a:custGeom>
            <a:avLst/>
            <a:gdLst/>
            <a:ahLst/>
            <a:cxnLst/>
            <a:rect l="l" t="t" r="r" b="b"/>
            <a:pathLst>
              <a:path w="1781707" h="1872196">
                <a:moveTo>
                  <a:pt x="0" y="0"/>
                </a:moveTo>
                <a:lnTo>
                  <a:pt x="1781707" y="0"/>
                </a:lnTo>
                <a:lnTo>
                  <a:pt x="1781707" y="1872196"/>
                </a:lnTo>
                <a:lnTo>
                  <a:pt x="0" y="187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7736" y="425072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5" y="0"/>
                </a:lnTo>
                <a:lnTo>
                  <a:pt x="1884805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15651" y="4173971"/>
            <a:ext cx="1865307" cy="1849828"/>
          </a:xfrm>
          <a:custGeom>
            <a:avLst/>
            <a:gdLst/>
            <a:ahLst/>
            <a:cxnLst/>
            <a:rect l="l" t="t" r="r" b="b"/>
            <a:pathLst>
              <a:path w="1865307" h="1849828">
                <a:moveTo>
                  <a:pt x="0" y="0"/>
                </a:moveTo>
                <a:lnTo>
                  <a:pt x="1865307" y="0"/>
                </a:lnTo>
                <a:lnTo>
                  <a:pt x="1865307" y="1849828"/>
                </a:lnTo>
                <a:lnTo>
                  <a:pt x="0" y="1849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70641" y="425072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76800" y="4165210"/>
            <a:ext cx="1844070" cy="1833793"/>
          </a:xfrm>
          <a:custGeom>
            <a:avLst/>
            <a:gdLst/>
            <a:ahLst/>
            <a:cxnLst/>
            <a:rect l="l" t="t" r="r" b="b"/>
            <a:pathLst>
              <a:path w="1844070" h="1833793">
                <a:moveTo>
                  <a:pt x="0" y="0"/>
                </a:moveTo>
                <a:lnTo>
                  <a:pt x="1844070" y="0"/>
                </a:lnTo>
                <a:lnTo>
                  <a:pt x="1844070" y="1833793"/>
                </a:lnTo>
                <a:lnTo>
                  <a:pt x="0" y="1833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98153" y="425072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39920" y="4165210"/>
            <a:ext cx="1883329" cy="1883329"/>
          </a:xfrm>
          <a:custGeom>
            <a:avLst/>
            <a:gdLst/>
            <a:ahLst/>
            <a:cxnLst/>
            <a:rect l="l" t="t" r="r" b="b"/>
            <a:pathLst>
              <a:path w="1883329" h="1883329">
                <a:moveTo>
                  <a:pt x="0" y="0"/>
                </a:moveTo>
                <a:lnTo>
                  <a:pt x="1883329" y="0"/>
                </a:lnTo>
                <a:lnTo>
                  <a:pt x="1883329" y="1883329"/>
                </a:lnTo>
                <a:lnTo>
                  <a:pt x="0" y="18833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04311" y="425072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7736" y="1147541"/>
            <a:ext cx="1881018" cy="1882669"/>
          </a:xfrm>
          <a:custGeom>
            <a:avLst/>
            <a:gdLst/>
            <a:ahLst/>
            <a:cxnLst/>
            <a:rect l="l" t="t" r="r" b="b"/>
            <a:pathLst>
              <a:path w="1881018" h="1882669">
                <a:moveTo>
                  <a:pt x="0" y="0"/>
                </a:moveTo>
                <a:lnTo>
                  <a:pt x="1881018" y="0"/>
                </a:lnTo>
                <a:lnTo>
                  <a:pt x="1881018" y="1882669"/>
                </a:lnTo>
                <a:lnTo>
                  <a:pt x="0" y="1882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5836" y="124071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5" y="0"/>
                </a:lnTo>
                <a:lnTo>
                  <a:pt x="1884805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32541" y="1171584"/>
            <a:ext cx="1831526" cy="1834583"/>
          </a:xfrm>
          <a:custGeom>
            <a:avLst/>
            <a:gdLst/>
            <a:ahLst/>
            <a:cxnLst/>
            <a:rect l="l" t="t" r="r" b="b"/>
            <a:pathLst>
              <a:path w="1831526" h="1834583">
                <a:moveTo>
                  <a:pt x="0" y="0"/>
                </a:moveTo>
                <a:lnTo>
                  <a:pt x="1831526" y="0"/>
                </a:lnTo>
                <a:lnTo>
                  <a:pt x="1831526" y="1834583"/>
                </a:lnTo>
                <a:lnTo>
                  <a:pt x="0" y="1834583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91994" y="124071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876800" y="1151409"/>
            <a:ext cx="1836528" cy="1878802"/>
          </a:xfrm>
          <a:custGeom>
            <a:avLst/>
            <a:gdLst/>
            <a:ahLst/>
            <a:cxnLst/>
            <a:rect l="l" t="t" r="r" b="b"/>
            <a:pathLst>
              <a:path w="1836528" h="1878802">
                <a:moveTo>
                  <a:pt x="0" y="0"/>
                </a:moveTo>
                <a:lnTo>
                  <a:pt x="1836528" y="0"/>
                </a:lnTo>
                <a:lnTo>
                  <a:pt x="1836528" y="1878801"/>
                </a:lnTo>
                <a:lnTo>
                  <a:pt x="0" y="1878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98153" y="124071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04311" y="1154816"/>
            <a:ext cx="1784030" cy="1851352"/>
          </a:xfrm>
          <a:custGeom>
            <a:avLst/>
            <a:gdLst/>
            <a:ahLst/>
            <a:cxnLst/>
            <a:rect l="l" t="t" r="r" b="b"/>
            <a:pathLst>
              <a:path w="1784030" h="1851352">
                <a:moveTo>
                  <a:pt x="0" y="0"/>
                </a:moveTo>
                <a:lnTo>
                  <a:pt x="1784030" y="0"/>
                </a:lnTo>
                <a:lnTo>
                  <a:pt x="1784030" y="1851351"/>
                </a:lnTo>
                <a:lnTo>
                  <a:pt x="0" y="1851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04311" y="1240713"/>
            <a:ext cx="1884806" cy="1696325"/>
          </a:xfrm>
          <a:custGeom>
            <a:avLst/>
            <a:gdLst/>
            <a:ahLst/>
            <a:cxnLst/>
            <a:rect l="l" t="t" r="r" b="b"/>
            <a:pathLst>
              <a:path w="1884806" h="1696325">
                <a:moveTo>
                  <a:pt x="0" y="0"/>
                </a:moveTo>
                <a:lnTo>
                  <a:pt x="1884806" y="0"/>
                </a:lnTo>
                <a:lnTo>
                  <a:pt x="1884806" y="1696325"/>
                </a:lnTo>
                <a:lnTo>
                  <a:pt x="0" y="1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3433" y="113665"/>
            <a:ext cx="9466734" cy="61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999" spc="39">
                <a:solidFill>
                  <a:srgbClr val="482543"/>
                </a:solidFill>
                <a:latin typeface="Bodoni FLF Italics"/>
              </a:rPr>
              <a:t>УЧАСНИКИ  КОМАНДИ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7736" y="602736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Кристина Ратушна 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Tester, Designer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5836" y="309913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В'ячеслав Вдовіченко 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Team Lead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91994" y="309913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Євгеній Степанов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Scrum Master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98153" y="309913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Назар Васьків 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04311" y="309913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Ангеліна Невська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70641" y="602736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Ілля Файзрахманов 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98153" y="602736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Наталія Файзрахманова 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26903" y="6027365"/>
            <a:ext cx="2252793" cy="43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Михайло Купчин</a:t>
            </a:r>
          </a:p>
          <a:p>
            <a:pPr>
              <a:lnSpc>
                <a:spcPts val="1769"/>
              </a:lnSpc>
            </a:pPr>
            <a:r>
              <a:rPr lang="en-US" sz="999" spc="39">
                <a:solidFill>
                  <a:srgbClr val="482543"/>
                </a:solidFill>
                <a:latin typeface="Montserrat Light Bold"/>
              </a:rPr>
              <a:t>Tester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9337" y="2512308"/>
            <a:ext cx="5526442" cy="133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5"/>
              </a:lnSpc>
            </a:pPr>
            <a:r>
              <a:rPr lang="en-US" sz="9500" spc="95">
                <a:solidFill>
                  <a:srgbClr val="482543"/>
                </a:solidFill>
                <a:latin typeface="Bodoni FLF Italics"/>
              </a:rPr>
              <a:t>Task Pro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9337" y="4111891"/>
            <a:ext cx="5031613" cy="307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4"/>
              </a:lnSpc>
            </a:pPr>
            <a:r>
              <a:rPr lang="en-US" sz="1307" spc="104">
                <a:solidFill>
                  <a:srgbClr val="454543"/>
                </a:solidFill>
                <a:latin typeface="Montserrat Light Bold"/>
              </a:rPr>
              <a:t>— це застосунок, що надає змогу зручніше планувати будь-які справи від повсякденних задач до планування проектів.</a:t>
            </a:r>
          </a:p>
          <a:p>
            <a:pPr>
              <a:lnSpc>
                <a:spcPts val="1974"/>
              </a:lnSpc>
            </a:pPr>
            <a:endParaRPr/>
          </a:p>
          <a:p>
            <a:pPr>
              <a:lnSpc>
                <a:spcPts val="1974"/>
              </a:lnSpc>
            </a:pPr>
            <a:r>
              <a:rPr lang="en-US" sz="1307" spc="104">
                <a:solidFill>
                  <a:srgbClr val="454543"/>
                </a:solidFill>
                <a:latin typeface="Montserrat Light Bold"/>
              </a:rPr>
              <a:t>Інструмент надає змогу створювати дошки, що містять списки. Списки містять картки, якими зображуються задачі. Картки повинні переходити з попереднього списку до наступного (за допомогою перетягування), таким чином зображаючи рух якоїсь функції. Картці може бути присвоєно кольором пріоритет та встановлено дедлайн.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76990" y="2441616"/>
            <a:ext cx="166326" cy="16632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482543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1538464" y="4982746"/>
            <a:ext cx="4797234" cy="47625"/>
            <a:chOff x="0" y="0"/>
            <a:chExt cx="98960612" cy="9824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960614" cy="982441"/>
            </a:xfrm>
            <a:custGeom>
              <a:avLst/>
              <a:gdLst/>
              <a:ahLst/>
              <a:cxnLst/>
              <a:rect l="l" t="t" r="r" b="b"/>
              <a:pathLst>
                <a:path w="98960614" h="982441">
                  <a:moveTo>
                    <a:pt x="0" y="0"/>
                  </a:moveTo>
                  <a:lnTo>
                    <a:pt x="98960614" y="0"/>
                  </a:lnTo>
                  <a:lnTo>
                    <a:pt x="98960614" y="982441"/>
                  </a:lnTo>
                  <a:lnTo>
                    <a:pt x="0" y="982441"/>
                  </a:lnTo>
                  <a:close/>
                </a:path>
              </a:pathLst>
            </a:custGeom>
            <a:solidFill>
              <a:srgbClr val="48254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" y="0"/>
            <a:ext cx="10020335" cy="2262110"/>
          </a:xfrm>
          <a:custGeom>
            <a:avLst/>
            <a:gdLst/>
            <a:ahLst/>
            <a:cxnLst/>
            <a:rect l="l" t="t" r="r" b="b"/>
            <a:pathLst>
              <a:path w="10545683" h="2262110">
                <a:moveTo>
                  <a:pt x="0" y="0"/>
                </a:moveTo>
                <a:lnTo>
                  <a:pt x="10545683" y="0"/>
                </a:lnTo>
                <a:lnTo>
                  <a:pt x="10545683" y="2262110"/>
                </a:lnTo>
                <a:lnTo>
                  <a:pt x="0" y="226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183093" b="-183093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330950" y="0"/>
            <a:ext cx="3647837" cy="7396865"/>
            <a:chOff x="0" y="194851"/>
            <a:chExt cx="4863782" cy="986248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4303" t="1937" r="4303"/>
            <a:stretch>
              <a:fillRect/>
            </a:stretch>
          </p:blipFill>
          <p:spPr>
            <a:xfrm>
              <a:off x="0" y="194851"/>
              <a:ext cx="4863782" cy="986248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" y="0"/>
            <a:ext cx="3800475" cy="7315200"/>
            <a:chOff x="0" y="2781996"/>
            <a:chExt cx="5067300" cy="97536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087" t="22109" r="65709" b="377"/>
            <a:stretch>
              <a:fillRect/>
            </a:stretch>
          </p:blipFill>
          <p:spPr>
            <a:xfrm>
              <a:off x="0" y="2781996"/>
              <a:ext cx="5067300" cy="9753600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723713" y="1958186"/>
            <a:ext cx="166326" cy="16632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5FBFB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5132919" y="3611065"/>
            <a:ext cx="7337490" cy="30782"/>
            <a:chOff x="0" y="0"/>
            <a:chExt cx="151362763" cy="63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362767" cy="635000"/>
            </a:xfrm>
            <a:custGeom>
              <a:avLst/>
              <a:gdLst/>
              <a:ahLst/>
              <a:cxnLst/>
              <a:rect l="l" t="t" r="r" b="b"/>
              <a:pathLst>
                <a:path w="151362767" h="635000">
                  <a:moveTo>
                    <a:pt x="0" y="0"/>
                  </a:moveTo>
                  <a:lnTo>
                    <a:pt x="151362767" y="0"/>
                  </a:lnTo>
                  <a:lnTo>
                    <a:pt x="151362767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5FBF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981450" y="3949955"/>
            <a:ext cx="4521241" cy="549310"/>
          </a:xfrm>
          <a:custGeom>
            <a:avLst/>
            <a:gdLst/>
            <a:ahLst/>
            <a:cxnLst/>
            <a:rect l="l" t="t" r="r" b="b"/>
            <a:pathLst>
              <a:path w="4521241" h="549310">
                <a:moveTo>
                  <a:pt x="0" y="0"/>
                </a:moveTo>
                <a:lnTo>
                  <a:pt x="4521241" y="0"/>
                </a:lnTo>
                <a:lnTo>
                  <a:pt x="4521241" y="549310"/>
                </a:lnTo>
                <a:lnTo>
                  <a:pt x="0" y="54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81450" y="5080290"/>
            <a:ext cx="4521241" cy="1835092"/>
          </a:xfrm>
          <a:custGeom>
            <a:avLst/>
            <a:gdLst/>
            <a:ahLst/>
            <a:cxnLst/>
            <a:rect l="l" t="t" r="r" b="b"/>
            <a:pathLst>
              <a:path w="4521241" h="1835092">
                <a:moveTo>
                  <a:pt x="0" y="0"/>
                </a:moveTo>
                <a:lnTo>
                  <a:pt x="4521241" y="0"/>
                </a:lnTo>
                <a:lnTo>
                  <a:pt x="4521241" y="1835092"/>
                </a:lnTo>
                <a:lnTo>
                  <a:pt x="0" y="183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81450" y="309816"/>
            <a:ext cx="4521241" cy="74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18"/>
              </a:lnSpc>
            </a:pPr>
            <a:r>
              <a:rPr lang="en-US" sz="4299" spc="300">
                <a:solidFill>
                  <a:srgbClr val="454543"/>
                </a:solidFill>
                <a:latin typeface="Bodoni FLF Bold"/>
              </a:rPr>
              <a:t>СУПЕРБАГ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1450" y="1557910"/>
            <a:ext cx="4521241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1400" spc="112">
                <a:solidFill>
                  <a:srgbClr val="222222"/>
                </a:solidFill>
                <a:latin typeface="Bodoni FLF Bold"/>
              </a:rPr>
              <a:t>"8.17 Перевірити наявність та функціонал інтерфейсу для роботи з карткою"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81450" y="2668525"/>
            <a:ext cx="4521241" cy="70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Bodoni FLF"/>
              </a:rPr>
              <a:t>Було перевірено велику кількість функціональних елементів, виявлено, що багато з них є непрацюючими, і розроблено три баг-репорта"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8942" y="0"/>
            <a:ext cx="9753600" cy="73152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 rot="5400000">
            <a:off x="-3142920" y="3653354"/>
            <a:ext cx="7337490" cy="30782"/>
            <a:chOff x="0" y="0"/>
            <a:chExt cx="151362763" cy="63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362767" cy="635000"/>
            </a:xfrm>
            <a:custGeom>
              <a:avLst/>
              <a:gdLst/>
              <a:ahLst/>
              <a:cxnLst/>
              <a:rect l="l" t="t" r="r" b="b"/>
              <a:pathLst>
                <a:path w="151362767" h="635000">
                  <a:moveTo>
                    <a:pt x="0" y="0"/>
                  </a:moveTo>
                  <a:lnTo>
                    <a:pt x="151362767" y="0"/>
                  </a:lnTo>
                  <a:lnTo>
                    <a:pt x="151362767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48254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91702" y="231648"/>
            <a:ext cx="5088763" cy="89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8"/>
              </a:lnSpc>
            </a:pPr>
            <a:r>
              <a:rPr lang="en-US" sz="2400" spc="27" dirty="0">
                <a:solidFill>
                  <a:srgbClr val="482543"/>
                </a:solidFill>
                <a:latin typeface="Bodoni FLF Italics"/>
              </a:rPr>
              <a:t>ТЕТНОЛОГІЇ ТА ІНСТРУМЕНТИ, ЩО ВИКОРИСТОВУВАЛИСЯ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1520" y="1585258"/>
            <a:ext cx="2453544" cy="115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0"/>
              </a:lnSpc>
            </a:pPr>
            <a:r>
              <a:rPr lang="en-US" sz="2000" spc="160">
                <a:solidFill>
                  <a:srgbClr val="482543"/>
                </a:solidFill>
                <a:latin typeface="Montserrat Light Bold"/>
              </a:rPr>
              <a:t>Test levels </a:t>
            </a:r>
          </a:p>
          <a:p>
            <a:pPr>
              <a:lnSpc>
                <a:spcPts val="3020"/>
              </a:lnSpc>
            </a:pPr>
            <a:r>
              <a:rPr lang="en-US" sz="2000" spc="160">
                <a:solidFill>
                  <a:srgbClr val="482543"/>
                </a:solidFill>
                <a:latin typeface="Montserrat Light Bold"/>
              </a:rPr>
              <a:t> </a:t>
            </a:r>
          </a:p>
          <a:p>
            <a:pPr>
              <a:lnSpc>
                <a:spcPts val="3020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2662" y="648357"/>
            <a:ext cx="166326" cy="16632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48254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330950" y="0"/>
            <a:ext cx="3422650" cy="7315200"/>
            <a:chOff x="0" y="194851"/>
            <a:chExt cx="4563533" cy="975359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17673" t="1937" r="52095" b="1083"/>
            <a:stretch>
              <a:fillRect/>
            </a:stretch>
          </p:blipFill>
          <p:spPr>
            <a:xfrm>
              <a:off x="0" y="194851"/>
              <a:ext cx="4563533" cy="9753599"/>
            </a:xfrm>
            <a:prstGeom prst="rect">
              <a:avLst/>
            </a:prstGeom>
          </p:spPr>
        </p:pic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42662" y="6500517"/>
            <a:ext cx="166326" cy="16632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48254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31520" y="2009469"/>
            <a:ext cx="245354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✔Unit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✔Integration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✔System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✔Acceptance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75564" y="1585258"/>
            <a:ext cx="2453544" cy="76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0"/>
              </a:lnSpc>
            </a:pPr>
            <a:r>
              <a:rPr lang="en-US" sz="2000" spc="160">
                <a:solidFill>
                  <a:srgbClr val="482543"/>
                </a:solidFill>
                <a:latin typeface="Montserrat Light Bold"/>
              </a:rPr>
              <a:t>Non-functional </a:t>
            </a:r>
          </a:p>
          <a:p>
            <a:pPr>
              <a:lnSpc>
                <a:spcPts val="302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375564" y="2009469"/>
            <a:ext cx="2453544" cy="150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✔Usability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✔Performance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✔Security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✔Compatibility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✔Reliability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618" y="4185152"/>
            <a:ext cx="2453544" cy="76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0"/>
              </a:lnSpc>
            </a:pPr>
            <a:r>
              <a:rPr lang="en-US" sz="2000" spc="160">
                <a:solidFill>
                  <a:srgbClr val="482543"/>
                </a:solidFill>
                <a:latin typeface="Montserrat Light Bold"/>
              </a:rPr>
              <a:t>Static testing </a:t>
            </a:r>
          </a:p>
          <a:p>
            <a:pPr>
              <a:lnSpc>
                <a:spcPts val="302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731520" y="4577307"/>
            <a:ext cx="2453544" cy="11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✔Reviews </a:t>
            </a:r>
            <a:endParaRPr lang="en-US" sz="1307" spc="172" dirty="0">
              <a:solidFill>
                <a:srgbClr val="454543"/>
              </a:solidFill>
              <a:latin typeface="Montserrat Light"/>
              <a:ea typeface="Montserrat Light"/>
            </a:endParaRP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✔Walkthroughs</a:t>
            </a:r>
            <a:endParaRPr lang="en-US" sz="1307" spc="172" dirty="0">
              <a:solidFill>
                <a:srgbClr val="454543"/>
              </a:solidFill>
              <a:latin typeface="Montserrat Light"/>
              <a:ea typeface="Montserrat Light"/>
            </a:endParaRP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✔Peer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reviews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✔Static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analysis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5662" y="4185152"/>
            <a:ext cx="2818388" cy="115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0"/>
              </a:lnSpc>
            </a:pPr>
            <a:r>
              <a:rPr lang="en-US" sz="2000" spc="160">
                <a:solidFill>
                  <a:srgbClr val="482543"/>
                </a:solidFill>
                <a:latin typeface="Montserrat Light Bold"/>
              </a:rPr>
              <a:t>Black box testing techniques </a:t>
            </a:r>
          </a:p>
          <a:p>
            <a:pPr>
              <a:lnSpc>
                <a:spcPts val="302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375662" y="4980542"/>
            <a:ext cx="281838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✔Equivalence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partitioning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✔Boundary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value analysis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✔Decision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table 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✔State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transition testing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</a:t>
            </a:r>
            <a:r>
              <a:rPr lang="en-US" sz="1307" spc="172" dirty="0" err="1" smtClean="0">
                <a:solidFill>
                  <a:srgbClr val="454543"/>
                </a:solidFill>
                <a:latin typeface="Montserrat Light"/>
                <a:ea typeface="Montserrat Light"/>
              </a:rPr>
              <a:t>Pairwise</a:t>
            </a: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testing </a:t>
            </a:r>
          </a:p>
          <a:p>
            <a:pPr>
              <a:lnSpc>
                <a:spcPts val="2418"/>
              </a:lnSpc>
            </a:pPr>
            <a:r>
              <a:rPr lang="en-US" sz="1307" spc="172" dirty="0" smtClean="0">
                <a:solidFill>
                  <a:srgbClr val="454543"/>
                </a:solidFill>
                <a:latin typeface="Montserrat Light"/>
                <a:ea typeface="Montserrat Light"/>
              </a:rPr>
              <a:t>✔Error </a:t>
            </a:r>
            <a:r>
              <a:rPr lang="en-US" sz="1307" spc="172" dirty="0">
                <a:solidFill>
                  <a:srgbClr val="454543"/>
                </a:solidFill>
                <a:latin typeface="Montserrat Light"/>
                <a:ea typeface="Montserrat Light"/>
              </a:rPr>
              <a:t>guessing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609" y="-18886"/>
            <a:ext cx="9867380" cy="7353992"/>
            <a:chOff x="0" y="0"/>
            <a:chExt cx="13156507" cy="98053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 l="5302" r="5302"/>
            <a:stretch>
              <a:fillRect/>
            </a:stretch>
          </p:blipFill>
          <p:spPr>
            <a:xfrm>
              <a:off x="0" y="0"/>
              <a:ext cx="13156507" cy="980532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95372" y="882629"/>
            <a:ext cx="7965629" cy="5550222"/>
            <a:chOff x="0" y="0"/>
            <a:chExt cx="41991435" cy="292584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991434" cy="29258431"/>
            </a:xfrm>
            <a:custGeom>
              <a:avLst/>
              <a:gdLst/>
              <a:ahLst/>
              <a:cxnLst/>
              <a:rect l="l" t="t" r="r" b="b"/>
              <a:pathLst>
                <a:path w="41991434" h="29258431">
                  <a:moveTo>
                    <a:pt x="41991434" y="279400"/>
                  </a:moveTo>
                  <a:lnTo>
                    <a:pt x="41991434" y="0"/>
                  </a:lnTo>
                  <a:lnTo>
                    <a:pt x="0" y="0"/>
                  </a:lnTo>
                  <a:lnTo>
                    <a:pt x="0" y="29258431"/>
                  </a:lnTo>
                  <a:lnTo>
                    <a:pt x="41991434" y="29258431"/>
                  </a:lnTo>
                  <a:lnTo>
                    <a:pt x="41991434" y="279400"/>
                  </a:lnTo>
                  <a:close/>
                  <a:moveTo>
                    <a:pt x="41912694" y="279400"/>
                  </a:moveTo>
                  <a:lnTo>
                    <a:pt x="41912694" y="29179692"/>
                  </a:lnTo>
                  <a:lnTo>
                    <a:pt x="78740" y="29179692"/>
                  </a:lnTo>
                  <a:lnTo>
                    <a:pt x="78740" y="78740"/>
                  </a:lnTo>
                  <a:lnTo>
                    <a:pt x="41912694" y="78740"/>
                  </a:lnTo>
                  <a:lnTo>
                    <a:pt x="41912694" y="279400"/>
                  </a:lnTo>
                  <a:close/>
                </a:path>
              </a:pathLst>
            </a:custGeom>
            <a:solidFill>
              <a:srgbClr val="48254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78719" y="2879408"/>
            <a:ext cx="6598934" cy="15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3000" spc="210">
                <a:solidFill>
                  <a:srgbClr val="482543"/>
                </a:solidFill>
                <a:latin typeface="Caveat Bold"/>
              </a:rPr>
              <a:t>Команда Midnighters була рада представити свій проект на Ваш розгляд. </a:t>
            </a:r>
          </a:p>
          <a:p>
            <a:pPr algn="ctr">
              <a:lnSpc>
                <a:spcPts val="4020"/>
              </a:lnSpc>
            </a:pPr>
            <a:r>
              <a:rPr lang="en-US" sz="3000" spc="210">
                <a:solidFill>
                  <a:srgbClr val="482543"/>
                </a:solidFill>
                <a:latin typeface="Caveat Bold"/>
              </a:rPr>
              <a:t>Дякуємо!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225</Words>
  <Application>Microsoft Office PowerPoint</Application>
  <PresentationFormat>Произвольный</PresentationFormat>
  <Paragraphs>52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</vt:lpstr>
      <vt:lpstr>Montserrat Light Bold</vt:lpstr>
      <vt:lpstr>Bodoni FLF Italics</vt:lpstr>
      <vt:lpstr>Calibri</vt:lpstr>
      <vt:lpstr>Bodoni FLF Bold</vt:lpstr>
      <vt:lpstr>Bodoni FLF</vt:lpstr>
      <vt:lpstr>Montserrat Light</vt:lpstr>
      <vt:lpstr>Caveat Bold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Grey Internet Digital Technology History Presentation</dc:title>
  <cp:lastModifiedBy>Дизайнер Кристи</cp:lastModifiedBy>
  <cp:revision>2</cp:revision>
  <dcterms:created xsi:type="dcterms:W3CDTF">2006-08-16T00:00:00Z</dcterms:created>
  <dcterms:modified xsi:type="dcterms:W3CDTF">2023-11-27T15:09:28Z</dcterms:modified>
  <dc:identifier>DAF1TRtPAC4</dc:identifier>
</cp:coreProperties>
</file>